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4"/>
  </p:sldMasterIdLst>
  <p:notesMasterIdLst>
    <p:notesMasterId r:id="rId19"/>
  </p:notesMasterIdLst>
  <p:handoutMasterIdLst>
    <p:handoutMasterId r:id="rId20"/>
  </p:handoutMasterIdLst>
  <p:sldIdLst>
    <p:sldId id="259" r:id="rId5"/>
    <p:sldId id="266" r:id="rId6"/>
    <p:sldId id="264" r:id="rId7"/>
    <p:sldId id="265" r:id="rId8"/>
    <p:sldId id="268" r:id="rId9"/>
    <p:sldId id="271" r:id="rId10"/>
    <p:sldId id="269" r:id="rId11"/>
    <p:sldId id="277" r:id="rId12"/>
    <p:sldId id="272" r:id="rId13"/>
    <p:sldId id="270" r:id="rId14"/>
    <p:sldId id="273" r:id="rId15"/>
    <p:sldId id="267" r:id="rId16"/>
    <p:sldId id="274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0" autoAdjust="0"/>
    <p:restoredTop sz="94660"/>
  </p:normalViewPr>
  <p:slideViewPr>
    <p:cSldViewPr snapToGrid="0">
      <p:cViewPr>
        <p:scale>
          <a:sx n="94" d="100"/>
          <a:sy n="94" d="100"/>
        </p:scale>
        <p:origin x="-1240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7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yanperry:Documents:outreach%20Project:YPT%20Count%20W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yanperry:Documents:outreach%20Project:YPT%20Count%20W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yanperry:Documents:outreach%20Project:YPT%20Count%20W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Sheet2!$F$14</c:f>
              <c:strCache>
                <c:ptCount val="1"/>
                <c:pt idx="0">
                  <c:v>HV</c:v>
                </c:pt>
              </c:strCache>
            </c:strRef>
          </c:tx>
          <c:invertIfNegative val="0"/>
          <c:cat>
            <c:strRef>
              <c:f>Sheet2!$G$13:$I$13</c:f>
              <c:strCache>
                <c:ptCount val="3"/>
                <c:pt idx="0">
                  <c:v>Parasitoids</c:v>
                </c:pt>
                <c:pt idx="1">
                  <c:v>Pollinators</c:v>
                </c:pt>
                <c:pt idx="2">
                  <c:v>Predators</c:v>
                </c:pt>
              </c:strCache>
            </c:strRef>
          </c:cat>
          <c:val>
            <c:numRef>
              <c:f>Sheet2!$G$14:$I$14</c:f>
              <c:numCache>
                <c:formatCode>General</c:formatCode>
                <c:ptCount val="3"/>
                <c:pt idx="0">
                  <c:v>243.0</c:v>
                </c:pt>
                <c:pt idx="1">
                  <c:v>33.0</c:v>
                </c:pt>
                <c:pt idx="2">
                  <c:v>35.0</c:v>
                </c:pt>
              </c:numCache>
            </c:numRef>
          </c:val>
        </c:ser>
        <c:ser>
          <c:idx val="1"/>
          <c:order val="1"/>
          <c:tx>
            <c:strRef>
              <c:f>Sheet2!$F$15</c:f>
              <c:strCache>
                <c:ptCount val="1"/>
                <c:pt idx="0">
                  <c:v>LV</c:v>
                </c:pt>
              </c:strCache>
            </c:strRef>
          </c:tx>
          <c:invertIfNegative val="0"/>
          <c:cat>
            <c:strRef>
              <c:f>Sheet2!$G$13:$I$13</c:f>
              <c:strCache>
                <c:ptCount val="3"/>
                <c:pt idx="0">
                  <c:v>Parasitoids</c:v>
                </c:pt>
                <c:pt idx="1">
                  <c:v>Pollinators</c:v>
                </c:pt>
                <c:pt idx="2">
                  <c:v>Predators</c:v>
                </c:pt>
              </c:strCache>
            </c:strRef>
          </c:cat>
          <c:val>
            <c:numRef>
              <c:f>Sheet2!$G$15:$I$15</c:f>
              <c:numCache>
                <c:formatCode>General</c:formatCode>
                <c:ptCount val="3"/>
                <c:pt idx="0">
                  <c:v>215.0</c:v>
                </c:pt>
                <c:pt idx="1">
                  <c:v>52.0</c:v>
                </c:pt>
                <c:pt idx="2">
                  <c:v>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6233224"/>
        <c:axId val="2116230232"/>
      </c:barChart>
      <c:catAx>
        <c:axId val="2116233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16230232"/>
        <c:crosses val="autoZero"/>
        <c:auto val="1"/>
        <c:lblAlgn val="ctr"/>
        <c:lblOffset val="100"/>
        <c:noMultiLvlLbl val="0"/>
      </c:catAx>
      <c:valAx>
        <c:axId val="2116230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62332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Sheet2!$I$9:$K$9</c:f>
              <c:strCache>
                <c:ptCount val="3"/>
                <c:pt idx="0">
                  <c:v>Parasitoids</c:v>
                </c:pt>
                <c:pt idx="1">
                  <c:v>Pollinators</c:v>
                </c:pt>
                <c:pt idx="2">
                  <c:v>Predators</c:v>
                </c:pt>
              </c:strCache>
            </c:strRef>
          </c:cat>
          <c:val>
            <c:numRef>
              <c:f>Sheet2!$I$10:$K$10</c:f>
              <c:numCache>
                <c:formatCode>General</c:formatCode>
                <c:ptCount val="3"/>
                <c:pt idx="0">
                  <c:v>458.0</c:v>
                </c:pt>
                <c:pt idx="1">
                  <c:v>85.0</c:v>
                </c:pt>
                <c:pt idx="2">
                  <c:v>63.0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245272"/>
        <c:axId val="2116249304"/>
        <c:axId val="0"/>
      </c:bar3DChart>
      <c:catAx>
        <c:axId val="2116245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16249304"/>
        <c:crosses val="autoZero"/>
        <c:auto val="1"/>
        <c:lblAlgn val="ctr"/>
        <c:lblOffset val="100"/>
        <c:noMultiLvlLbl val="0"/>
      </c:catAx>
      <c:valAx>
        <c:axId val="2116249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6245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Parasitoids</c:v>
                </c:pt>
              </c:strCache>
            </c:strRef>
          </c:tx>
          <c:invertIfNegative val="0"/>
          <c:cat>
            <c:strRef>
              <c:f>Sheet2!$A$3:$A$12</c:f>
              <c:strCache>
                <c:ptCount val="10"/>
                <c:pt idx="0">
                  <c:v>1a (HV1)</c:v>
                </c:pt>
                <c:pt idx="1">
                  <c:v>2a (HV2)</c:v>
                </c:pt>
                <c:pt idx="2">
                  <c:v>3a (HV3)</c:v>
                </c:pt>
                <c:pt idx="3">
                  <c:v>4a (HV4)</c:v>
                </c:pt>
                <c:pt idx="4">
                  <c:v>5a (HV5)</c:v>
                </c:pt>
                <c:pt idx="5">
                  <c:v>6a (LV1)</c:v>
                </c:pt>
                <c:pt idx="6">
                  <c:v>7a (LV2)</c:v>
                </c:pt>
                <c:pt idx="7">
                  <c:v>8a (LV3)</c:v>
                </c:pt>
                <c:pt idx="8">
                  <c:v>9a (LV4)</c:v>
                </c:pt>
                <c:pt idx="9">
                  <c:v>10a (LV5)</c:v>
                </c:pt>
              </c:strCache>
            </c:strRef>
          </c:cat>
          <c:val>
            <c:numRef>
              <c:f>Sheet2!$B$3:$B$12</c:f>
              <c:numCache>
                <c:formatCode>General</c:formatCode>
                <c:ptCount val="10"/>
                <c:pt idx="0">
                  <c:v>15.0</c:v>
                </c:pt>
                <c:pt idx="1">
                  <c:v>19.0</c:v>
                </c:pt>
                <c:pt idx="2">
                  <c:v>121.0</c:v>
                </c:pt>
                <c:pt idx="3">
                  <c:v>75.0</c:v>
                </c:pt>
                <c:pt idx="4">
                  <c:v>13.0</c:v>
                </c:pt>
                <c:pt idx="5">
                  <c:v>17.0</c:v>
                </c:pt>
                <c:pt idx="6">
                  <c:v>46.0</c:v>
                </c:pt>
                <c:pt idx="7">
                  <c:v>119.0</c:v>
                </c:pt>
                <c:pt idx="8">
                  <c:v>30.0</c:v>
                </c:pt>
                <c:pt idx="9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Pollinators</c:v>
                </c:pt>
              </c:strCache>
            </c:strRef>
          </c:tx>
          <c:invertIfNegative val="0"/>
          <c:cat>
            <c:strRef>
              <c:f>Sheet2!$A$3:$A$12</c:f>
              <c:strCache>
                <c:ptCount val="10"/>
                <c:pt idx="0">
                  <c:v>1a (HV1)</c:v>
                </c:pt>
                <c:pt idx="1">
                  <c:v>2a (HV2)</c:v>
                </c:pt>
                <c:pt idx="2">
                  <c:v>3a (HV3)</c:v>
                </c:pt>
                <c:pt idx="3">
                  <c:v>4a (HV4)</c:v>
                </c:pt>
                <c:pt idx="4">
                  <c:v>5a (HV5)</c:v>
                </c:pt>
                <c:pt idx="5">
                  <c:v>6a (LV1)</c:v>
                </c:pt>
                <c:pt idx="6">
                  <c:v>7a (LV2)</c:v>
                </c:pt>
                <c:pt idx="7">
                  <c:v>8a (LV3)</c:v>
                </c:pt>
                <c:pt idx="8">
                  <c:v>9a (LV4)</c:v>
                </c:pt>
                <c:pt idx="9">
                  <c:v>10a (LV5)</c:v>
                </c:pt>
              </c:strCache>
            </c:strRef>
          </c:cat>
          <c:val>
            <c:numRef>
              <c:f>Sheet2!$C$3:$C$12</c:f>
              <c:numCache>
                <c:formatCode>General</c:formatCode>
                <c:ptCount val="10"/>
                <c:pt idx="0">
                  <c:v>3.0</c:v>
                </c:pt>
                <c:pt idx="1">
                  <c:v>5.0</c:v>
                </c:pt>
                <c:pt idx="2">
                  <c:v>19.0</c:v>
                </c:pt>
                <c:pt idx="3">
                  <c:v>4.0</c:v>
                </c:pt>
                <c:pt idx="4">
                  <c:v>2.0</c:v>
                </c:pt>
                <c:pt idx="5">
                  <c:v>5.0</c:v>
                </c:pt>
                <c:pt idx="6">
                  <c:v>8.0</c:v>
                </c:pt>
                <c:pt idx="7">
                  <c:v>18.0</c:v>
                </c:pt>
                <c:pt idx="8">
                  <c:v>21.0</c:v>
                </c:pt>
                <c:pt idx="9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Sheet2!$D$2</c:f>
              <c:strCache>
                <c:ptCount val="1"/>
                <c:pt idx="0">
                  <c:v>Predators</c:v>
                </c:pt>
              </c:strCache>
            </c:strRef>
          </c:tx>
          <c:invertIfNegative val="0"/>
          <c:cat>
            <c:strRef>
              <c:f>Sheet2!$A$3:$A$12</c:f>
              <c:strCache>
                <c:ptCount val="10"/>
                <c:pt idx="0">
                  <c:v>1a (HV1)</c:v>
                </c:pt>
                <c:pt idx="1">
                  <c:v>2a (HV2)</c:v>
                </c:pt>
                <c:pt idx="2">
                  <c:v>3a (HV3)</c:v>
                </c:pt>
                <c:pt idx="3">
                  <c:v>4a (HV4)</c:v>
                </c:pt>
                <c:pt idx="4">
                  <c:v>5a (HV5)</c:v>
                </c:pt>
                <c:pt idx="5">
                  <c:v>6a (LV1)</c:v>
                </c:pt>
                <c:pt idx="6">
                  <c:v>7a (LV2)</c:v>
                </c:pt>
                <c:pt idx="7">
                  <c:v>8a (LV3)</c:v>
                </c:pt>
                <c:pt idx="8">
                  <c:v>9a (LV4)</c:v>
                </c:pt>
                <c:pt idx="9">
                  <c:v>10a (LV5)</c:v>
                </c:pt>
              </c:strCache>
            </c:strRef>
          </c:cat>
          <c:val>
            <c:numRef>
              <c:f>Sheet2!$D$3:$D$12</c:f>
              <c:numCache>
                <c:formatCode>General</c:formatCode>
                <c:ptCount val="10"/>
                <c:pt idx="0">
                  <c:v>2.0</c:v>
                </c:pt>
                <c:pt idx="1">
                  <c:v>7.0</c:v>
                </c:pt>
                <c:pt idx="2">
                  <c:v>18.0</c:v>
                </c:pt>
                <c:pt idx="3">
                  <c:v>7.0</c:v>
                </c:pt>
                <c:pt idx="4">
                  <c:v>1.0</c:v>
                </c:pt>
                <c:pt idx="5">
                  <c:v>3.0</c:v>
                </c:pt>
                <c:pt idx="6">
                  <c:v>1.0</c:v>
                </c:pt>
                <c:pt idx="7">
                  <c:v>18.0</c:v>
                </c:pt>
                <c:pt idx="8">
                  <c:v>5.0</c:v>
                </c:pt>
                <c:pt idx="9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218072"/>
        <c:axId val="2115221048"/>
      </c:barChart>
      <c:catAx>
        <c:axId val="2115218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15221048"/>
        <c:crosses val="autoZero"/>
        <c:auto val="1"/>
        <c:lblAlgn val="ctr"/>
        <c:lblOffset val="100"/>
        <c:noMultiLvlLbl val="0"/>
      </c:catAx>
      <c:valAx>
        <c:axId val="2115221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52180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9733D-69F8-45CE-987F-1E3A67C77C5D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3FB42-312D-429D-A89D-91E21C85F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DC3DB-9C0B-4EEA-BE0C-C823D6258BF2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9D77-6270-417D-B912-9E40620F0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8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8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9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V3_2.jpg"/>
          <p:cNvPicPr>
            <a:picLocks noChangeAspect="1"/>
          </p:cNvPicPr>
          <p:nvPr/>
        </p:nvPicPr>
        <p:blipFill rotWithShape="1"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37526" r="7879" b="236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409" y="1763662"/>
            <a:ext cx="7772400" cy="2327564"/>
          </a:xfrm>
        </p:spPr>
        <p:txBody>
          <a:bodyPr/>
          <a:lstStyle/>
          <a:p>
            <a:r>
              <a:rPr lang="en-US" dirty="0" smtClean="0"/>
              <a:t>Yellow Pan Trap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369B09-BCL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59" y="4086498"/>
            <a:ext cx="2384941" cy="238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Pan trap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95" y="1021625"/>
            <a:ext cx="6914600" cy="53428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Return 24 hours later to collect the contents of the traps</a:t>
            </a:r>
          </a:p>
          <a:p>
            <a:endParaRPr lang="en-US" dirty="0" smtClean="0"/>
          </a:p>
          <a:p>
            <a:r>
              <a:rPr lang="en-US" dirty="0" smtClean="0"/>
              <a:t>Take a photo of each trap before removing the contents</a:t>
            </a:r>
          </a:p>
          <a:p>
            <a:pPr lvl="1"/>
            <a:r>
              <a:rPr lang="en-US" dirty="0" smtClean="0"/>
              <a:t>Give the trap a swirl first, to show any hidden insects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Transfer the contents of the traps into a labeled plastic bottle, using a funnel</a:t>
            </a:r>
          </a:p>
          <a:p>
            <a:pPr lvl="1"/>
            <a:r>
              <a:rPr lang="en-US" dirty="0" smtClean="0"/>
              <a:t>Label each bottle with the appropriate trap number</a:t>
            </a:r>
          </a:p>
          <a:p>
            <a:endParaRPr lang="en-US" dirty="0"/>
          </a:p>
        </p:txBody>
      </p:sp>
      <p:pic>
        <p:nvPicPr>
          <p:cNvPr id="4" name="Picture 3" descr="973243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87" y="2329821"/>
            <a:ext cx="1656585" cy="1656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VIDEO00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547" y="660194"/>
            <a:ext cx="3114907" cy="5537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86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Sorting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19142"/>
            <a:ext cx="610945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Transfer contents from plastic tubes into sorting trays and place under microscope</a:t>
            </a:r>
          </a:p>
          <a:p>
            <a:endParaRPr lang="en-US" dirty="0" smtClean="0"/>
          </a:p>
          <a:p>
            <a:r>
              <a:rPr lang="en-US" dirty="0" smtClean="0"/>
              <a:t>Sort the specimens into groups</a:t>
            </a:r>
          </a:p>
          <a:p>
            <a:pPr lvl="1"/>
            <a:r>
              <a:rPr lang="en-US" dirty="0" smtClean="0"/>
              <a:t>Pollinators, predators, parasitoids, and others</a:t>
            </a:r>
          </a:p>
          <a:p>
            <a:pPr lvl="2"/>
            <a:r>
              <a:rPr lang="en-US" dirty="0" smtClean="0"/>
              <a:t>“Others” means all other insects, spiders, etc.</a:t>
            </a:r>
          </a:p>
          <a:p>
            <a:pPr lvl="1"/>
            <a:r>
              <a:rPr lang="en-US" dirty="0" smtClean="0"/>
              <a:t>Use the provided keys, and website photos to identify the specimens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Record </a:t>
            </a:r>
            <a:r>
              <a:rPr lang="en-US" dirty="0" smtClean="0"/>
              <a:t>the numbers of each group, at each location, in each trap in the </a:t>
            </a:r>
            <a:r>
              <a:rPr lang="en-US" dirty="0" smtClean="0"/>
              <a:t>work</a:t>
            </a:r>
            <a:r>
              <a:rPr lang="en-US" dirty="0" smtClean="0"/>
              <a:t>sheet</a:t>
            </a:r>
            <a:endParaRPr lang="en-US" dirty="0"/>
          </a:p>
        </p:txBody>
      </p:sp>
      <p:pic>
        <p:nvPicPr>
          <p:cNvPr id="4" name="Picture 3" descr="large tra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3" b="89521" l="4036" r="96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28" y="1323975"/>
            <a:ext cx="1749684" cy="1310301"/>
          </a:xfrm>
          <a:prstGeom prst="rect">
            <a:avLst/>
          </a:prstGeom>
        </p:spPr>
      </p:pic>
      <p:pic>
        <p:nvPicPr>
          <p:cNvPr id="5" name="Picture 4" descr="mymarida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9491" r="15774"/>
          <a:stretch/>
        </p:blipFill>
        <p:spPr>
          <a:xfrm>
            <a:off x="6757339" y="2931664"/>
            <a:ext cx="1984690" cy="1481029"/>
          </a:xfrm>
          <a:prstGeom prst="rect">
            <a:avLst/>
          </a:prstGeom>
        </p:spPr>
      </p:pic>
      <p:pic>
        <p:nvPicPr>
          <p:cNvPr id="6" name="Picture 5" descr="Cirrospilus_sp_D3844_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94" y="4722430"/>
            <a:ext cx="2017657" cy="15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6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6680"/>
            <a:ext cx="8229600" cy="690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077025"/>
            <a:ext cx="8298340" cy="4940501"/>
          </a:xfrm>
        </p:spPr>
        <p:txBody>
          <a:bodyPr>
            <a:noAutofit/>
          </a:bodyPr>
          <a:lstStyle/>
          <a:p>
            <a:r>
              <a:rPr lang="en-US" dirty="0" smtClean="0"/>
              <a:t>The results will be collected, and transferred into a master spreadsheet.</a:t>
            </a:r>
          </a:p>
          <a:p>
            <a:endParaRPr lang="en-US" dirty="0"/>
          </a:p>
          <a:p>
            <a:r>
              <a:rPr lang="en-US" dirty="0" smtClean="0"/>
              <a:t>Notice any trends that you see in the data</a:t>
            </a:r>
          </a:p>
          <a:p>
            <a:endParaRPr lang="en-US" dirty="0"/>
          </a:p>
          <a:p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there any surprise results, or outcomes that you did not expect?</a:t>
            </a:r>
          </a:p>
          <a:p>
            <a:endParaRPr lang="en-US" dirty="0"/>
          </a:p>
          <a:p>
            <a:r>
              <a:rPr lang="en-US" dirty="0" smtClean="0"/>
              <a:t>What does this experiment tell you about hymenopteran diversity?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2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13971" y="6475067"/>
            <a:ext cx="40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Numbers of Hymenoptera Groups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80379" y="3472063"/>
            <a:ext cx="40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</a:t>
            </a:r>
            <a:r>
              <a:rPr lang="en-US" b="1" dirty="0" err="1" smtClean="0"/>
              <a:t>vs</a:t>
            </a:r>
            <a:r>
              <a:rPr lang="en-US" b="1" dirty="0" smtClean="0"/>
              <a:t> High Vegetation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835977"/>
              </p:ext>
            </p:extLst>
          </p:nvPr>
        </p:nvGraphicFramePr>
        <p:xfrm>
          <a:off x="4039236" y="88627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209921"/>
              </p:ext>
            </p:extLst>
          </p:nvPr>
        </p:nvGraphicFramePr>
        <p:xfrm>
          <a:off x="3873575" y="3859601"/>
          <a:ext cx="4572000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95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902" y="1352962"/>
            <a:ext cx="3589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Trap experiment located on UC Riverside campus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Parasitoids were the most numerous in total numbers, and in both high and low vegetation traps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9473" y="4045617"/>
            <a:ext cx="3589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Discovery &amp; Exploration:</a:t>
            </a:r>
          </a:p>
          <a:p>
            <a:r>
              <a:rPr lang="en-US" dirty="0" smtClean="0"/>
              <a:t>A species not known to be in California was found on campus, in great numbers.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encyrti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90" y="1533382"/>
            <a:ext cx="5075821" cy="37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502028"/>
              </p:ext>
            </p:extLst>
          </p:nvPr>
        </p:nvGraphicFramePr>
        <p:xfrm>
          <a:off x="1212850" y="1168400"/>
          <a:ext cx="6718300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5561" y="41555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4689"/>
            <a:ext cx="9144000" cy="104879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Biodiversity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402" y="1081875"/>
            <a:ext cx="8227196" cy="4950711"/>
          </a:xfrm>
          <a:noFill/>
        </p:spPr>
        <p:txBody>
          <a:bodyPr>
            <a:normAutofit/>
          </a:bodyPr>
          <a:lstStyle/>
          <a:p>
            <a:r>
              <a:rPr lang="en-US" sz="2600" dirty="0" smtClean="0"/>
              <a:t>The purpose for this experiment is to highlight the diversity of Hymenoptera in various micro-environments.</a:t>
            </a:r>
          </a:p>
          <a:p>
            <a:pPr lvl="1"/>
            <a:r>
              <a:rPr lang="en-US" sz="2200" dirty="0" smtClean="0"/>
              <a:t>All three groups of Hymenoptera, Predators, Pollinators, and Parasitoids, should be recovered</a:t>
            </a:r>
            <a:endParaRPr lang="en-US" sz="2200" dirty="0"/>
          </a:p>
          <a:p>
            <a:endParaRPr lang="en-US" sz="2600" dirty="0" smtClean="0"/>
          </a:p>
          <a:p>
            <a:r>
              <a:rPr lang="en-US" sz="2600" dirty="0" smtClean="0"/>
              <a:t>This will also highlight the numbers and importance of parasitoid wasps in your school and </a:t>
            </a:r>
            <a:r>
              <a:rPr lang="en-US" sz="2600" dirty="0" smtClean="0"/>
              <a:t>area, a group that is relatively unknown and underappreciated.</a:t>
            </a:r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</p:txBody>
      </p:sp>
      <p:pic>
        <p:nvPicPr>
          <p:cNvPr id="2" name="Picture 1" descr="Habropoda_sp.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1" y="4652429"/>
            <a:ext cx="2417115" cy="1803730"/>
          </a:xfrm>
          <a:prstGeom prst="rect">
            <a:avLst/>
          </a:prstGeom>
        </p:spPr>
      </p:pic>
      <p:pic>
        <p:nvPicPr>
          <p:cNvPr id="5" name="Picture 4" descr="Malaise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56" y="4659667"/>
            <a:ext cx="2404288" cy="1793175"/>
          </a:xfrm>
          <a:prstGeom prst="rect">
            <a:avLst/>
          </a:prstGeom>
        </p:spPr>
      </p:pic>
      <p:pic>
        <p:nvPicPr>
          <p:cNvPr id="6" name="Picture 5" descr="CASENT0249132_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76" y="4663561"/>
            <a:ext cx="2397451" cy="17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9141"/>
            <a:ext cx="8229600" cy="897467"/>
          </a:xfrm>
        </p:spPr>
        <p:txBody>
          <a:bodyPr/>
          <a:lstStyle/>
          <a:p>
            <a:r>
              <a:rPr lang="is-IS" dirty="0" smtClean="0"/>
              <a:t>Why use Yellow Pan Traps?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10089" y="1143146"/>
            <a:ext cx="6588940" cy="591750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Yellow pan traps attract insects </a:t>
            </a:r>
          </a:p>
          <a:p>
            <a:pPr lvl="1"/>
            <a:r>
              <a:rPr lang="en-US" sz="2200" dirty="0" smtClean="0"/>
              <a:t>Many insects see the yellow pan as a big flower.</a:t>
            </a:r>
          </a:p>
          <a:p>
            <a:pPr lvl="1"/>
            <a:r>
              <a:rPr lang="en-US" sz="2200" dirty="0" smtClean="0"/>
              <a:t>Some insects are simply attracted to the water.</a:t>
            </a:r>
          </a:p>
          <a:p>
            <a:pPr lvl="1"/>
            <a:endParaRPr lang="en-US" sz="2600" dirty="0" smtClean="0"/>
          </a:p>
          <a:p>
            <a:r>
              <a:rPr lang="en-US" sz="2600" dirty="0" smtClean="0"/>
              <a:t>The solution in the pan traps is a mixture of unscented dish soap and water.</a:t>
            </a:r>
          </a:p>
          <a:p>
            <a:endParaRPr lang="en-US" sz="2600" dirty="0" smtClean="0"/>
          </a:p>
          <a:p>
            <a:r>
              <a:rPr lang="en-US" sz="2600" dirty="0" smtClean="0"/>
              <a:t>Insects can normally float on the water surface</a:t>
            </a:r>
          </a:p>
          <a:p>
            <a:pPr lvl="1"/>
            <a:r>
              <a:rPr lang="en-US" sz="2200" dirty="0"/>
              <a:t>The soap breaks the water tension </a:t>
            </a:r>
          </a:p>
          <a:p>
            <a:pPr lvl="1"/>
            <a:r>
              <a:rPr lang="en-US" sz="2200" dirty="0" smtClean="0"/>
              <a:t>Flying insects will land on the water, sink and drown.</a:t>
            </a:r>
          </a:p>
          <a:p>
            <a:endParaRPr lang="en-US" dirty="0"/>
          </a:p>
        </p:txBody>
      </p:sp>
      <p:pic>
        <p:nvPicPr>
          <p:cNvPr id="6" name="Picture 5" descr="HV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53" y="1856560"/>
            <a:ext cx="2183486" cy="3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9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5779" y="250948"/>
            <a:ext cx="8582891" cy="824345"/>
          </a:xfrm>
        </p:spPr>
        <p:txBody>
          <a:bodyPr/>
          <a:lstStyle/>
          <a:p>
            <a:r>
              <a:rPr lang="en-US" dirty="0" smtClean="0"/>
              <a:t>Why are yellow pan traps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731" y="1310288"/>
            <a:ext cx="6558739" cy="4999821"/>
          </a:xfrm>
          <a:noFill/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 smtClean="0"/>
              <a:t>1. </a:t>
            </a:r>
            <a:r>
              <a:rPr lang="en-US" dirty="0" smtClean="0"/>
              <a:t>They </a:t>
            </a:r>
            <a:r>
              <a:rPr lang="en-US" sz="2800" dirty="0" smtClean="0"/>
              <a:t>save time and energy to collect insects</a:t>
            </a:r>
          </a:p>
          <a:p>
            <a:pPr marL="911225" marR="0" lvl="0" indent="-9112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 smtClean="0"/>
              <a:t>	</a:t>
            </a:r>
            <a:r>
              <a:rPr lang="en-US" sz="2600" dirty="0" smtClean="0"/>
              <a:t>- No need to collect by sweeping or beating methods</a:t>
            </a:r>
          </a:p>
          <a:p>
            <a:pPr marL="911225" marR="0" lvl="0" indent="-9112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600" dirty="0"/>
          </a:p>
          <a:p>
            <a:pPr marL="911225" marR="0" lvl="0" indent="-9112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 smtClean="0"/>
              <a:t>2. Reveal insect hot spots</a:t>
            </a:r>
          </a:p>
          <a:p>
            <a:pPr marL="911225" lvl="1" indent="0">
              <a:spcBef>
                <a:spcPts val="0"/>
              </a:spcBef>
              <a:buNone/>
              <a:defRPr/>
            </a:pPr>
            <a:r>
              <a:rPr lang="en-US" sz="2600" dirty="0" smtClean="0"/>
              <a:t>	- Areas with high species and population numbers</a:t>
            </a:r>
          </a:p>
          <a:p>
            <a:pPr marL="911225" lvl="1" indent="0">
              <a:spcBef>
                <a:spcPts val="0"/>
              </a:spcBef>
              <a:buNone/>
              <a:defRPr/>
            </a:pPr>
            <a:endParaRPr lang="en-US" sz="2600" dirty="0" smtClean="0"/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dirty="0" smtClean="0"/>
              <a:t>3. </a:t>
            </a:r>
            <a:r>
              <a:rPr lang="en-US" sz="2800" dirty="0" smtClean="0"/>
              <a:t>Discovery and exploration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/>
              <a:t>	</a:t>
            </a:r>
            <a:r>
              <a:rPr lang="en-US" dirty="0" smtClean="0"/>
              <a:t>- </a:t>
            </a:r>
            <a:r>
              <a:rPr lang="en-US" sz="2600" dirty="0"/>
              <a:t>N</a:t>
            </a:r>
            <a:r>
              <a:rPr lang="en-US" sz="2600" dirty="0" smtClean="0"/>
              <a:t>ew species are sometimes found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600" dirty="0"/>
              <a:t>	</a:t>
            </a:r>
            <a:r>
              <a:rPr lang="en-US" sz="2600" dirty="0" smtClean="0"/>
              <a:t>- Species distribution maps can be created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 smtClean="0"/>
              <a:t>4. Early pest detection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 smtClean="0"/>
              <a:t>	</a:t>
            </a:r>
            <a:r>
              <a:rPr lang="en-US" sz="2600" dirty="0" smtClean="0"/>
              <a:t>- Help detect pests and invasive insects</a:t>
            </a:r>
          </a:p>
        </p:txBody>
      </p:sp>
      <p:pic>
        <p:nvPicPr>
          <p:cNvPr id="2" name="Picture 1" descr="encyrti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 r="9256"/>
          <a:stretch/>
        </p:blipFill>
        <p:spPr>
          <a:xfrm>
            <a:off x="7036274" y="3846377"/>
            <a:ext cx="1759801" cy="1314433"/>
          </a:xfrm>
          <a:prstGeom prst="rect">
            <a:avLst/>
          </a:prstGeom>
        </p:spPr>
      </p:pic>
      <p:pic>
        <p:nvPicPr>
          <p:cNvPr id="5" name="Picture 3" descr="pre-vittatus_distribution (2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1379" r="63823" b="50013"/>
          <a:stretch/>
        </p:blipFill>
        <p:spPr bwMode="auto">
          <a:xfrm>
            <a:off x="7042862" y="2577289"/>
            <a:ext cx="1799155" cy="10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weep Coordin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9712" r="6182" b="135"/>
          <a:stretch/>
        </p:blipFill>
        <p:spPr>
          <a:xfrm>
            <a:off x="7039563" y="1148346"/>
            <a:ext cx="1824072" cy="1192093"/>
          </a:xfrm>
          <a:prstGeom prst="rect">
            <a:avLst/>
          </a:prstGeom>
        </p:spPr>
      </p:pic>
      <p:pic>
        <p:nvPicPr>
          <p:cNvPr id="7" name="Picture 6" descr="sharpshooter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99" y="5376969"/>
            <a:ext cx="1739278" cy="130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2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in your traps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52962"/>
            <a:ext cx="8229600" cy="49148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Will hopefully have a diverse assemblage of insects and other arthropods in the traps</a:t>
            </a:r>
          </a:p>
          <a:p>
            <a:pPr lvl="1"/>
            <a:r>
              <a:rPr lang="en-US" dirty="0" smtClean="0"/>
              <a:t>Spiders, “lawn shrimp”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Many other insect groups besides Hymenoptera will be found</a:t>
            </a:r>
          </a:p>
          <a:p>
            <a:pPr lvl="1"/>
            <a:r>
              <a:rPr lang="en-US" dirty="0" smtClean="0"/>
              <a:t>Flies, beetles, true bugs, plant hoppers,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Within Hymenoptera, there should hopefully be representatives of all three groups.</a:t>
            </a:r>
          </a:p>
          <a:p>
            <a:pPr lvl="1"/>
            <a:r>
              <a:rPr lang="en-US" dirty="0" smtClean="0"/>
              <a:t>We are calling ants predators in this experiment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41320" y="2074631"/>
            <a:ext cx="7261361" cy="2708738"/>
            <a:chOff x="704048" y="2098472"/>
            <a:chExt cx="7261361" cy="2708738"/>
          </a:xfrm>
        </p:grpSpPr>
        <p:pic>
          <p:nvPicPr>
            <p:cNvPr id="3" name="Picture 2" descr="long leg fly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48" y="2098473"/>
              <a:ext cx="3618877" cy="2703726"/>
            </a:xfrm>
            <a:prstGeom prst="rect">
              <a:avLst/>
            </a:prstGeom>
          </p:spPr>
        </p:pic>
        <p:pic>
          <p:nvPicPr>
            <p:cNvPr id="4" name="Picture 3" descr="lawn shrimp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925" y="2098472"/>
              <a:ext cx="3644484" cy="27087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48545" y="2251393"/>
            <a:ext cx="8821824" cy="2176797"/>
            <a:chOff x="148545" y="2251393"/>
            <a:chExt cx="8821824" cy="2176797"/>
          </a:xfrm>
        </p:grpSpPr>
        <p:pic>
          <p:nvPicPr>
            <p:cNvPr id="8" name="Picture 7" descr="small bee000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5" y="2261152"/>
              <a:ext cx="2971356" cy="2165705"/>
            </a:xfrm>
            <a:prstGeom prst="rect">
              <a:avLst/>
            </a:prstGeom>
          </p:spPr>
        </p:pic>
        <p:pic>
          <p:nvPicPr>
            <p:cNvPr id="9" name="Picture 8" descr="ichneumon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587" y="2251393"/>
              <a:ext cx="2912827" cy="2176797"/>
            </a:xfrm>
            <a:prstGeom prst="rect">
              <a:avLst/>
            </a:prstGeom>
          </p:spPr>
        </p:pic>
        <p:pic>
          <p:nvPicPr>
            <p:cNvPr id="10" name="Picture 9" descr="ant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925" y="2251986"/>
              <a:ext cx="2951444" cy="2174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V2_1.jpg"/>
          <p:cNvPicPr>
            <a:picLocks noChangeAspect="1"/>
          </p:cNvPicPr>
          <p:nvPr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9" b="144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Procedures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3578"/>
            <a:ext cx="8229600" cy="1143000"/>
          </a:xfrm>
        </p:spPr>
        <p:txBody>
          <a:bodyPr/>
          <a:lstStyle/>
          <a:p>
            <a:r>
              <a:rPr lang="en-US" dirty="0" smtClean="0"/>
              <a:t>Pan </a:t>
            </a:r>
            <a:r>
              <a:rPr lang="en-US" dirty="0"/>
              <a:t>t</a:t>
            </a:r>
            <a:r>
              <a:rPr lang="en-US" dirty="0" smtClean="0"/>
              <a:t>rap set 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97553"/>
            <a:ext cx="8377916" cy="4101006"/>
          </a:xfrm>
        </p:spPr>
        <p:txBody>
          <a:bodyPr>
            <a:normAutofit lnSpcReduction="10000"/>
          </a:bodyPr>
          <a:lstStyle/>
          <a:p>
            <a:endParaRPr lang="en-US" sz="3000" dirty="0" smtClean="0"/>
          </a:p>
          <a:p>
            <a:r>
              <a:rPr lang="en-US" sz="3000" dirty="0" smtClean="0"/>
              <a:t>Place traps at pre-designated locations on campus</a:t>
            </a:r>
          </a:p>
          <a:p>
            <a:pPr lvl="1"/>
            <a:r>
              <a:rPr lang="en-US" sz="2600" dirty="0" smtClean="0"/>
              <a:t>3 in the High Vegetation, 3 in the Low Vegetation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Fill trap with water to the fill line.</a:t>
            </a:r>
          </a:p>
          <a:p>
            <a:pPr lvl="1"/>
            <a:r>
              <a:rPr lang="en-US" sz="2600" dirty="0" smtClean="0"/>
              <a:t>The solution will already have the soap added.</a:t>
            </a:r>
          </a:p>
          <a:p>
            <a:pPr lvl="1"/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99792" y="607949"/>
            <a:ext cx="6445050" cy="5647168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621396" y="729538"/>
            <a:ext cx="6215352" cy="5418713"/>
            <a:chOff x="1621396" y="729538"/>
            <a:chExt cx="6215352" cy="5418713"/>
          </a:xfrm>
        </p:grpSpPr>
        <p:pic>
          <p:nvPicPr>
            <p:cNvPr id="3" name="Picture 2" descr="HV4_3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"/>
            <a:stretch/>
          </p:blipFill>
          <p:spPr>
            <a:xfrm>
              <a:off x="5634350" y="2858397"/>
              <a:ext cx="2202398" cy="1254578"/>
            </a:xfrm>
            <a:prstGeom prst="rect">
              <a:avLst/>
            </a:prstGeom>
          </p:spPr>
        </p:pic>
        <p:pic>
          <p:nvPicPr>
            <p:cNvPr id="7" name="Picture 6" descr="HV2_3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20"/>
            <a:stretch/>
          </p:blipFill>
          <p:spPr>
            <a:xfrm>
              <a:off x="5988193" y="743048"/>
              <a:ext cx="1369856" cy="1859309"/>
            </a:xfrm>
            <a:prstGeom prst="rect">
              <a:avLst/>
            </a:prstGeom>
          </p:spPr>
        </p:pic>
        <p:pic>
          <p:nvPicPr>
            <p:cNvPr id="8" name="Picture 7" descr="HV5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7" b="17521"/>
            <a:stretch/>
          </p:blipFill>
          <p:spPr>
            <a:xfrm>
              <a:off x="6001704" y="4323192"/>
              <a:ext cx="1389162" cy="1825059"/>
            </a:xfrm>
            <a:prstGeom prst="rect">
              <a:avLst/>
            </a:prstGeom>
          </p:spPr>
        </p:pic>
        <p:pic>
          <p:nvPicPr>
            <p:cNvPr id="9" name="Picture 8" descr="LV3_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8" b="17112"/>
            <a:stretch/>
          </p:blipFill>
          <p:spPr>
            <a:xfrm>
              <a:off x="2054684" y="729538"/>
              <a:ext cx="1377271" cy="1823848"/>
            </a:xfrm>
            <a:prstGeom prst="rect">
              <a:avLst/>
            </a:prstGeom>
          </p:spPr>
        </p:pic>
        <p:pic>
          <p:nvPicPr>
            <p:cNvPr id="10" name="Picture 9" descr="LV5_2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46" b="37552"/>
            <a:stretch/>
          </p:blipFill>
          <p:spPr>
            <a:xfrm>
              <a:off x="1621396" y="2796565"/>
              <a:ext cx="2199860" cy="1278363"/>
            </a:xfrm>
            <a:prstGeom prst="rect">
              <a:avLst/>
            </a:prstGeom>
          </p:spPr>
        </p:pic>
        <p:pic>
          <p:nvPicPr>
            <p:cNvPr id="11" name="Picture 10" descr="LV1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9" b="15469"/>
            <a:stretch/>
          </p:blipFill>
          <p:spPr>
            <a:xfrm>
              <a:off x="2096841" y="4269153"/>
              <a:ext cx="1389159" cy="1823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0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1143000"/>
          </a:xfrm>
        </p:spPr>
        <p:txBody>
          <a:bodyPr/>
          <a:lstStyle/>
          <a:p>
            <a:r>
              <a:rPr lang="en-US" dirty="0" smtClean="0"/>
              <a:t>Pan trap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77" y="1262453"/>
            <a:ext cx="8229600" cy="4525963"/>
          </a:xfrm>
        </p:spPr>
        <p:txBody>
          <a:bodyPr/>
          <a:lstStyle/>
          <a:p>
            <a:r>
              <a:rPr lang="en-US" sz="3000" dirty="0"/>
              <a:t>Place a marking flag next to each trap</a:t>
            </a:r>
          </a:p>
          <a:p>
            <a:pPr lvl="1"/>
            <a:r>
              <a:rPr lang="en-US" sz="2600" dirty="0"/>
              <a:t>Alerts people to not disturb the trap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sz="3000" dirty="0"/>
              <a:t>Take photo of the trap after placement</a:t>
            </a:r>
          </a:p>
          <a:p>
            <a:endParaRPr lang="en-US" dirty="0"/>
          </a:p>
        </p:txBody>
      </p:sp>
      <p:pic>
        <p:nvPicPr>
          <p:cNvPr id="4" name="Picture 3" descr="HV4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66" y="310729"/>
            <a:ext cx="1662112" cy="2953618"/>
          </a:xfrm>
          <a:prstGeom prst="rect">
            <a:avLst/>
          </a:prstGeom>
        </p:spPr>
      </p:pic>
      <p:pic>
        <p:nvPicPr>
          <p:cNvPr id="5" name="Picture 4" descr="LV5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13" y="3485574"/>
            <a:ext cx="1672566" cy="2972194"/>
          </a:xfrm>
          <a:prstGeom prst="rect">
            <a:avLst/>
          </a:prstGeom>
        </p:spPr>
      </p:pic>
      <p:pic>
        <p:nvPicPr>
          <p:cNvPr id="6" name="Picture 5" descr="HV4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67" y="2361788"/>
            <a:ext cx="2607746" cy="1467477"/>
          </a:xfrm>
          <a:prstGeom prst="rect">
            <a:avLst/>
          </a:prstGeom>
        </p:spPr>
      </p:pic>
      <p:pic>
        <p:nvPicPr>
          <p:cNvPr id="7" name="Picture 6" descr="HV2_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4" b="20807"/>
          <a:stretch/>
        </p:blipFill>
        <p:spPr>
          <a:xfrm>
            <a:off x="4610005" y="4685141"/>
            <a:ext cx="1686418" cy="1889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1941" y="4504991"/>
            <a:ext cx="1586881" cy="21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think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n-US" dirty="0" smtClean="0"/>
              <a:t>hymenopteran group </a:t>
            </a:r>
            <a:r>
              <a:rPr lang="en-US" dirty="0" smtClean="0"/>
              <a:t>do you think will be most numerous and which the least?</a:t>
            </a:r>
          </a:p>
          <a:p>
            <a:endParaRPr lang="en-US" dirty="0"/>
          </a:p>
          <a:p>
            <a:r>
              <a:rPr lang="en-US" dirty="0" smtClean="0"/>
              <a:t>Will the placement of the trap, either high or low vegetation, influence the numbers?</a:t>
            </a:r>
          </a:p>
          <a:p>
            <a:endParaRPr lang="en-US" dirty="0"/>
          </a:p>
          <a:p>
            <a:r>
              <a:rPr lang="en-US" dirty="0" smtClean="0"/>
              <a:t>Which group will be the most </a:t>
            </a:r>
            <a:r>
              <a:rPr lang="en-US" dirty="0" smtClean="0"/>
              <a:t>diverse, i.e. contain </a:t>
            </a:r>
            <a:r>
              <a:rPr lang="en-US" dirty="0" smtClean="0"/>
              <a:t>the most number of unique species</a:t>
            </a:r>
            <a:r>
              <a:rPr lang="en-US" dirty="0" smtClean="0"/>
              <a:t>?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9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856807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2012-09-20T10:57:45+00:00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1622895</Value>
    </PublishStatusLookup>
    <APAuthor xmlns="4873beb7-5857-4685-be1f-d57550cc96cc">
      <UserInfo>
        <DisplayName>REDMOND\v-luannv</DisplayName>
        <AccountId>92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 xsi:nil="true"/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false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TP103460459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F3E951E-787D-47B9-ACA5-1E88ECFF88CF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829B2DA8-63A6-4424-BCB5-5784B01D4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79E876-5ED1-42E3-8531-CAE149AFEA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578</Words>
  <Application>Microsoft Macintosh PowerPoint</Application>
  <PresentationFormat>On-screen Show (4:3)</PresentationFormat>
  <Paragraphs>96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Yellow Pan Trap Experiment</vt:lpstr>
      <vt:lpstr>Biodiversity</vt:lpstr>
      <vt:lpstr>Why use Yellow Pan Traps?</vt:lpstr>
      <vt:lpstr>Why are yellow pan traps useful?</vt:lpstr>
      <vt:lpstr>What to expect in your traps</vt:lpstr>
      <vt:lpstr>Experimental Procedures</vt:lpstr>
      <vt:lpstr>Pan trap set up</vt:lpstr>
      <vt:lpstr>Pan trap set up</vt:lpstr>
      <vt:lpstr>Questions to think about</vt:lpstr>
      <vt:lpstr>Pan trap recovery</vt:lpstr>
      <vt:lpstr>Classroom Sorting</vt:lpstr>
      <vt:lpstr>Your Results</vt:lpstr>
      <vt:lpstr>Example Results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Iris Chien</dc:creator>
  <cp:lastModifiedBy/>
  <cp:revision>1</cp:revision>
  <dcterms:created xsi:type="dcterms:W3CDTF">2016-09-15T20:16:07Z</dcterms:created>
  <dcterms:modified xsi:type="dcterms:W3CDTF">2016-10-25T04:51:12Z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Order">
    <vt:r8>74066900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